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  <p:sldMasterId id="2147483703" r:id="rId2"/>
  </p:sldMasterIdLst>
  <p:notesMasterIdLst>
    <p:notesMasterId r:id="rId26"/>
  </p:notesMasterIdLst>
  <p:handoutMasterIdLst>
    <p:handoutMasterId r:id="rId27"/>
  </p:handoutMasterIdLst>
  <p:sldIdLst>
    <p:sldId id="256" r:id="rId3"/>
    <p:sldId id="259" r:id="rId4"/>
    <p:sldId id="271" r:id="rId5"/>
    <p:sldId id="331" r:id="rId6"/>
    <p:sldId id="283" r:id="rId7"/>
    <p:sldId id="278" r:id="rId8"/>
    <p:sldId id="288" r:id="rId9"/>
    <p:sldId id="289" r:id="rId10"/>
    <p:sldId id="290" r:id="rId11"/>
    <p:sldId id="329" r:id="rId12"/>
    <p:sldId id="330" r:id="rId13"/>
    <p:sldId id="306" r:id="rId14"/>
    <p:sldId id="319" r:id="rId15"/>
    <p:sldId id="328" r:id="rId16"/>
    <p:sldId id="339" r:id="rId17"/>
    <p:sldId id="321" r:id="rId18"/>
    <p:sldId id="322" r:id="rId19"/>
    <p:sldId id="332" r:id="rId20"/>
    <p:sldId id="333" r:id="rId21"/>
    <p:sldId id="336" r:id="rId22"/>
    <p:sldId id="340" r:id="rId23"/>
    <p:sldId id="337" r:id="rId24"/>
    <p:sldId id="338" r:id="rId25"/>
  </p:sldIdLst>
  <p:sldSz cx="9144000" cy="6858000" type="screen4x3"/>
  <p:notesSz cx="6954838" cy="9309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CC00"/>
    <a:srgbClr val="FF0000"/>
    <a:srgbClr val="FFFF00"/>
    <a:srgbClr val="FFFFFF"/>
    <a:srgbClr val="5858FE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91199" autoAdjust="0"/>
  </p:normalViewPr>
  <p:slideViewPr>
    <p:cSldViewPr>
      <p:cViewPr>
        <p:scale>
          <a:sx n="100" d="100"/>
          <a:sy n="100" d="100"/>
        </p:scale>
        <p:origin x="-594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5500" b="1" smtClean="0">
              <a:solidFill>
                <a:srgbClr val="FF0000"/>
              </a:solidFill>
              <a:latin typeface="VNI-Times" pitchFamily="2" charset="0"/>
            </a:rPr>
            <a:t>ÑIEÄN TÖÛ CÔ BAÛN</a:t>
          </a:r>
          <a:endParaRPr lang="en-US" sz="55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592518-F92A-4827-90A0-E79F1AEB34D7}" type="presOf" srcId="{46751E6A-86D4-43C8-9559-6F227E1E89F5}" destId="{15401ABF-56DF-4D55-A618-E87133E74D5A}" srcOrd="0" destOrd="0" presId="urn:microsoft.com/office/officeart/2005/8/layout/default#1"/>
    <dgm:cxn modelId="{0444F821-D69E-4195-91A8-267705BDB1BA}" type="presOf" srcId="{263A050A-58F5-4649-B387-9AE24ABBA6CD}" destId="{F9D33CB6-2574-40F1-8BC1-BEB3CD127F75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B4072818-7CFC-4558-9552-205195D8E830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0" y="0"/>
          <a:ext cx="7531642" cy="1368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500" b="1" kern="1200" smtClean="0">
              <a:solidFill>
                <a:srgbClr val="FF0000"/>
              </a:solidFill>
              <a:latin typeface="VNI-Times" pitchFamily="2" charset="0"/>
            </a:rPr>
            <a:t>ÑIEÄN TÖÛ CÔ BAÛN</a:t>
          </a:r>
          <a:endParaRPr lang="en-US" sz="55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0" y="0"/>
        <a:ext cx="7531642" cy="1368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9466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9466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1B7F43E2-2FC5-4CEA-B10E-F7A15A6DD3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0584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9466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484" y="4421823"/>
            <a:ext cx="5563870" cy="418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9466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5B596D4C-F12F-4E36-B4C1-9478B18A59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46495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55060" indent="-290408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61631" indent="-232326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26283" indent="-232326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90936" indent="-232326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55588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3020240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84893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949545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 smtClean="0">
              <a:latin typeface="Arial" charset="0"/>
            </a:endParaRPr>
          </a:p>
        </p:txBody>
      </p:sp>
      <p:sp>
        <p:nvSpPr>
          <p:cNvPr id="2867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55060" indent="-290408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61631" indent="-232326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26283" indent="-232326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90936" indent="-232326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55588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3020240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84893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949545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9CC41E-0ADD-42ED-99CA-55B4FB2F03C9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286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vi-V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B596D4C-F12F-4E36-B4C1-9478B18A5997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144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16388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6389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2C98FB89-208B-497B-9FF4-DA0B05EE90CD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18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22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1508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D9391B36-D5DF-4E55-9851-79F42DFB1BAE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23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106E5-BC2A-4DE0-AC39-C979C10D3FE7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82763-6EC1-473A-BEBF-52EDD7243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384072"/>
      </p:ext>
    </p:extLst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31DBB-741B-44FC-B7F3-48CACB6894CC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8FB64-E7B3-4150-B3D0-A5393598F1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89806"/>
      </p:ext>
    </p:extLst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F663B-102D-440F-9388-B0B64959A973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99B18-3EC7-451C-8DA6-844434784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14419"/>
      </p:ext>
    </p:extLst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6F609-184E-4983-ACE4-D5CB22E84578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249C8-AEC9-4186-B6F1-65A606DAA6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26755"/>
      </p:ext>
    </p:extLst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73346-6CF2-4203-B0AF-E35800E0D4F0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5DDAC-CBD3-4816-BD0F-B1066EAA93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826169"/>
      </p:ext>
    </p:extLst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ED89-FDDD-4D53-A75A-A8396E1BC3B6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06EAB-853A-475B-B7C7-609D2BFA35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97031"/>
      </p:ext>
    </p:extLst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3A9C5-FB46-4BCA-851E-9D47907C2D7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F5823-B873-4517-873C-FD2A7F9101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422887"/>
      </p:ext>
    </p:extLst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27887-ACAD-41D2-9CC7-75CB44AF06A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A0072-9EF8-4450-8E3A-3BE7437084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779311"/>
      </p:ext>
    </p:extLst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74E82-8ECD-4A52-9646-39FC8D0464DA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FCF60-27BC-4112-9B07-C880BE2256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32266"/>
      </p:ext>
    </p:extLst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AE9B-C532-4A7E-9FA5-775F1F3F47EE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104E5-BF7A-438C-A9B9-8E36B26E28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37893"/>
      </p:ext>
    </p:extLst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05F32-71AE-4196-A996-997E1EF19FAB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00A2D-D632-48DD-AC86-45913E7EB2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12558"/>
      </p:ext>
    </p:extLst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64762-0B30-454B-B441-CD31A88C3C49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6F6E7-0452-46A5-965C-82D52CDED13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178094"/>
      </p:ext>
    </p:extLst>
  </p:cSld>
  <p:clrMapOvr>
    <a:masterClrMapping/>
  </p:clrMapOvr>
  <p:transition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A4EE3-7400-4171-989D-86403253AC15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69E92-A2A5-4ED3-96F9-47C69B90387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534167"/>
      </p:ext>
    </p:extLst>
  </p:cSld>
  <p:clrMapOvr>
    <a:masterClrMapping/>
  </p:clrMapOvr>
  <p:transition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ED52C-6D38-4646-8AA5-424E59917C6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29648-4DEB-43E8-A1F2-F38D6D2B08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461082"/>
      </p:ext>
    </p:extLst>
  </p:cSld>
  <p:clrMapOvr>
    <a:masterClrMapping/>
  </p:clrMapOvr>
  <p:transition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C549A-AF0A-491E-BF59-6AC9BB76217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9F8D5-3777-464C-A64F-4D8D890307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14945"/>
      </p:ext>
    </p:extLst>
  </p:cSld>
  <p:clrMapOvr>
    <a:masterClrMapping/>
  </p:clrMapOvr>
  <p:transition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9197E-6D75-4E06-AE48-FB93B96B2243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7E002-CA6C-4C64-82EE-4977E52080E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13688"/>
      </p:ext>
    </p:extLst>
  </p:cSld>
  <p:clrMapOvr>
    <a:masterClrMapping/>
  </p:clrMapOvr>
  <p:transition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B647C-9496-4CA5-B8ED-91D868A5D3D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D703A-37E6-4A36-844C-CB3D5A3B2B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982406"/>
      </p:ext>
    </p:extLst>
  </p:cSld>
  <p:clrMapOvr>
    <a:masterClrMapping/>
  </p:clrMapOvr>
  <p:transition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78118-24E5-45DE-9B12-D7A6225E7A3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EA694-410A-4AA3-8553-5C18CDFAD90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752604"/>
      </p:ext>
    </p:extLst>
  </p:cSld>
  <p:clrMapOvr>
    <a:masterClrMapping/>
  </p:clrMapOvr>
  <p:transition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2D63A-B84B-44AC-965F-87927861E4C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2EF5A-3858-4521-97EC-EB344A8CB76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666048"/>
      </p:ext>
    </p:extLst>
  </p:cSld>
  <p:clrMapOvr>
    <a:masterClrMapping/>
  </p:clrMapOvr>
  <p:transition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F47CD-7CE1-419F-B2E2-17DCC6BB37AC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940BF-4038-43E6-BC02-A401AD1FC19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020765"/>
      </p:ext>
    </p:extLst>
  </p:cSld>
  <p:clrMapOvr>
    <a:masterClrMapping/>
  </p:clrMapOvr>
  <p:transition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FA51E-C8CC-4F2B-AE4D-E1C6610B73E5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08C25-8411-487D-8B92-85726D583B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38104"/>
      </p:ext>
    </p:extLst>
  </p:cSld>
  <p:clrMapOvr>
    <a:masterClrMapping/>
  </p:clrMapOvr>
  <p:transition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D9754-045B-4BAB-A4BC-EE4FE1B342B3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9A8B5-25BA-40E6-80F7-61E07FB1E7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557577"/>
      </p:ext>
    </p:extLst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C4258E44-5DD1-49FA-BB58-9DCABBFA987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AB18E4A8-9188-46EC-9FCF-12DE443749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>
    <p:wheel spokes="8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29028CF7-7D99-4D0E-A789-825253966A0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9D80D6D1-F09B-41BA-A244-78ADD005E28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407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ransition>
    <p:wheel spokes="8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sz="2800" b="1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CN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FFFF00"/>
                </a:solidFill>
              </a:rPr>
              <a:t>HOÏC PHAÀN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762000" y="3657600"/>
          <a:ext cx="7543800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57200" y="609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en-US" sz="4000" b="1">
                <a:solidFill>
                  <a:srgbClr val="FFFF00"/>
                </a:solidFill>
              </a:rPr>
              <a:t> Baøi 5</a:t>
            </a:r>
            <a:r>
              <a:rPr lang="en-US" sz="4000">
                <a:solidFill>
                  <a:srgbClr val="5858FE"/>
                </a:solidFill>
              </a:rPr>
              <a:t> </a:t>
            </a:r>
            <a:r>
              <a:rPr lang="en-US" sz="4000" b="1">
                <a:solidFill>
                  <a:srgbClr val="FFFF00"/>
                </a:solidFill>
              </a:rPr>
              <a:t>:</a:t>
            </a:r>
            <a:r>
              <a:rPr lang="en-US" sz="4000">
                <a:solidFill>
                  <a:srgbClr val="5858FE"/>
                </a:solidFill>
              </a:rPr>
              <a:t> </a:t>
            </a:r>
            <a:r>
              <a:rPr lang="en-US" sz="4000" b="1">
                <a:solidFill>
                  <a:srgbClr val="FFFF00"/>
                </a:solidFill>
              </a:rPr>
              <a:t>  DIODE</a:t>
            </a:r>
          </a:p>
        </p:txBody>
      </p:sp>
      <p:pic>
        <p:nvPicPr>
          <p:cNvPr id="3075" name="Picture 7" descr="dio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590800"/>
            <a:ext cx="262890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4" descr="ze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838700"/>
            <a:ext cx="2514600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5" descr="zener_0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5756275"/>
            <a:ext cx="23622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8" name="Group 18"/>
          <p:cNvGrpSpPr>
            <a:grpSpLocks/>
          </p:cNvGrpSpPr>
          <p:nvPr/>
        </p:nvGrpSpPr>
        <p:grpSpPr bwMode="auto">
          <a:xfrm>
            <a:off x="3713163" y="2438400"/>
            <a:ext cx="4440237" cy="1643063"/>
            <a:chOff x="2256" y="3072"/>
            <a:chExt cx="2797" cy="1035"/>
          </a:xfrm>
        </p:grpSpPr>
        <p:pic>
          <p:nvPicPr>
            <p:cNvPr id="3085" name="Picture 12" descr="brect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3" y="3072"/>
              <a:ext cx="1000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6" name="Picture 16" descr="brect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" y="3072"/>
              <a:ext cx="1788" cy="1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9" name="Group 20"/>
          <p:cNvGrpSpPr>
            <a:grpSpLocks/>
          </p:cNvGrpSpPr>
          <p:nvPr/>
        </p:nvGrpSpPr>
        <p:grpSpPr bwMode="auto">
          <a:xfrm>
            <a:off x="3767138" y="4306888"/>
            <a:ext cx="4386262" cy="1981200"/>
            <a:chOff x="2256" y="1680"/>
            <a:chExt cx="2763" cy="1248"/>
          </a:xfrm>
        </p:grpSpPr>
        <p:grpSp>
          <p:nvGrpSpPr>
            <p:cNvPr id="3080" name="Group 21"/>
            <p:cNvGrpSpPr>
              <a:grpSpLocks/>
            </p:cNvGrpSpPr>
            <p:nvPr/>
          </p:nvGrpSpPr>
          <p:grpSpPr bwMode="auto">
            <a:xfrm>
              <a:off x="2256" y="1680"/>
              <a:ext cx="2763" cy="1248"/>
              <a:chOff x="2256" y="1680"/>
              <a:chExt cx="2763" cy="1248"/>
            </a:xfrm>
          </p:grpSpPr>
          <p:pic>
            <p:nvPicPr>
              <p:cNvPr id="3082" name="Picture 22" descr="brect2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87" y="1680"/>
                <a:ext cx="432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3" name="Picture 23" descr="brect3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6" y="1680"/>
                <a:ext cx="728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4" descr="brect4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6" y="1680"/>
                <a:ext cx="727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081" name="Picture 25" descr="brect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" y="1680"/>
              <a:ext cx="896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457200" y="152400"/>
            <a:ext cx="75438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1117600" indent="-1117600" eaLnBrk="1" hangingPunct="1"/>
            <a:endParaRPr lang="vi-VN" sz="4400" b="1">
              <a:solidFill>
                <a:srgbClr val="FF0000"/>
              </a:solidFill>
            </a:endParaRPr>
          </a:p>
        </p:txBody>
      </p:sp>
      <p:graphicFrame>
        <p:nvGraphicFramePr>
          <p:cNvPr id="409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824798"/>
              </p:ext>
            </p:extLst>
          </p:nvPr>
        </p:nvGraphicFramePr>
        <p:xfrm>
          <a:off x="187924" y="723872"/>
          <a:ext cx="8686800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2" name="Visio" r:id="rId4" imgW="5333390" imgH="1875739" progId="Visio.Drawing.11">
                  <p:embed/>
                </p:oleObj>
              </mc:Choice>
              <mc:Fallback>
                <p:oleObj name="Visio" r:id="rId4" imgW="5333390" imgH="18757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24" y="723872"/>
                        <a:ext cx="8686800" cy="304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Rectangle 2"/>
          <p:cNvSpPr>
            <a:spLocks noChangeArrowheads="1"/>
          </p:cNvSpPr>
          <p:nvPr/>
        </p:nvSpPr>
        <p:spPr bwMode="auto">
          <a:xfrm>
            <a:off x="494731" y="286871"/>
            <a:ext cx="67963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US" sz="28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I . CẤU TẠO VÀ KÝ HIỆU CỦA DIODE 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3552" y="3581400"/>
            <a:ext cx="87635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P</a:t>
            </a:r>
          </a:p>
          <a:p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lỗ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N (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Anod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athod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giáp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3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P-N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28600"/>
            <a:ext cx="3008313" cy="1162050"/>
          </a:xfrm>
        </p:spPr>
        <p:txBody>
          <a:bodyPr/>
          <a:lstStyle/>
          <a:p>
            <a:r>
              <a:rPr lang="en-US" sz="3000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Kí</a:t>
            </a:r>
            <a:r>
              <a:rPr lang="en-US" sz="3000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000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DIODE</a:t>
            </a:r>
            <a:endParaRPr lang="en-US" sz="3000" dirty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C:\Users\VC\Desktop\KIHIEUDIOD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295400"/>
            <a:ext cx="4242888" cy="181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VC\Desktop\DIO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781" y="3581400"/>
            <a:ext cx="31337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73491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ChangeArrowheads="1"/>
          </p:cNvSpPr>
          <p:nvPr/>
        </p:nvSpPr>
        <p:spPr bwMode="auto">
          <a:xfrm>
            <a:off x="304800" y="533400"/>
            <a:ext cx="86868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 . NGUYÊN LÝ LÀM VIỆC CỦA DIODE :</a:t>
            </a:r>
            <a:endParaRPr lang="en-US" sz="3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 dirty="0">
                <a:solidFill>
                  <a:srgbClr val="00CC00"/>
                </a:solidFill>
              </a:rPr>
              <a:t>   1) </a:t>
            </a:r>
            <a:r>
              <a:rPr lang="en-US" sz="3200" b="1" i="1" dirty="0" err="1">
                <a:solidFill>
                  <a:srgbClr val="00CC00"/>
                </a:solidFill>
              </a:rPr>
              <a:t>Phaân</a:t>
            </a:r>
            <a:r>
              <a:rPr lang="en-US" sz="3200" b="1" i="1" dirty="0">
                <a:solidFill>
                  <a:srgbClr val="00CC00"/>
                </a:solidFill>
              </a:rPr>
              <a:t> </a:t>
            </a:r>
            <a:r>
              <a:rPr lang="en-US" sz="3200" b="1" i="1" dirty="0" err="1">
                <a:solidFill>
                  <a:srgbClr val="00CC00"/>
                </a:solidFill>
              </a:rPr>
              <a:t>cöïc</a:t>
            </a:r>
            <a:r>
              <a:rPr lang="en-US" sz="3200" b="1" i="1" dirty="0">
                <a:solidFill>
                  <a:srgbClr val="00CC00"/>
                </a:solidFill>
              </a:rPr>
              <a:t> </a:t>
            </a:r>
            <a:r>
              <a:rPr lang="en-US" sz="3200" b="1" i="1" dirty="0" err="1">
                <a:solidFill>
                  <a:srgbClr val="00CC00"/>
                </a:solidFill>
              </a:rPr>
              <a:t>ngöôïc</a:t>
            </a:r>
            <a:r>
              <a:rPr lang="en-US" sz="3200" b="1" i="1" dirty="0">
                <a:solidFill>
                  <a:srgbClr val="00CC00"/>
                </a:solidFill>
              </a:rPr>
              <a:t> diode</a:t>
            </a:r>
            <a:r>
              <a:rPr lang="en-US" sz="3200" b="1" dirty="0">
                <a:solidFill>
                  <a:srgbClr val="00CC00"/>
                </a:solidFill>
              </a:rPr>
              <a:t>: </a:t>
            </a:r>
          </a:p>
        </p:txBody>
      </p:sp>
      <p:graphicFrame>
        <p:nvGraphicFramePr>
          <p:cNvPr id="819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463586"/>
              </p:ext>
            </p:extLst>
          </p:nvPr>
        </p:nvGraphicFramePr>
        <p:xfrm>
          <a:off x="990600" y="1662113"/>
          <a:ext cx="6781800" cy="275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5" name="Visio" r:id="rId4" imgW="4333037" imgH="1761439" progId="Visio.Drawing.11">
                  <p:embed/>
                </p:oleObj>
              </mc:Choice>
              <mc:Fallback>
                <p:oleObj name="Visio" r:id="rId4" imgW="4333037" imgH="17614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662113"/>
                        <a:ext cx="6781800" cy="2757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481122" y="4106478"/>
            <a:ext cx="8189912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döông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diode.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tröôøng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hôïp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naøy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smtClean="0">
                <a:solidFill>
                  <a:srgbClr val="FF00FF"/>
                </a:solidFill>
              </a:rPr>
              <a:t>DIODE </a:t>
            </a:r>
            <a:r>
              <a:rPr lang="en-US" sz="3200" dirty="0" err="1" smtClean="0">
                <a:solidFill>
                  <a:srgbClr val="FF00FF"/>
                </a:solidFill>
              </a:rPr>
              <a:t>khoâng</a:t>
            </a:r>
            <a:r>
              <a:rPr lang="en-US" sz="3200" dirty="0" smtClean="0">
                <a:solidFill>
                  <a:srgbClr val="FF00FF"/>
                </a:solidFill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</a:rPr>
              <a:t>daãn</a:t>
            </a:r>
            <a:r>
              <a:rPr lang="en-US" sz="3200" dirty="0" smtClean="0">
                <a:solidFill>
                  <a:srgbClr val="0000FF"/>
                </a:solidFill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</a:rPr>
              <a:t>chæ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coù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doøng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ræ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raát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nhoû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1"/>
          <p:cNvGraphicFramePr>
            <a:graphicFrameLocks noChangeAspect="1"/>
          </p:cNvGraphicFramePr>
          <p:nvPr/>
        </p:nvGraphicFramePr>
        <p:xfrm>
          <a:off x="1066800" y="1447800"/>
          <a:ext cx="6553200" cy="276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1" name="Visio" r:id="rId4" imgW="4171188" imgH="1761439" progId="Visio.Drawing.11">
                  <p:embed/>
                </p:oleObj>
              </mc:Choice>
              <mc:Fallback>
                <p:oleObj name="Visio" r:id="rId4" imgW="4171188" imgH="17614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447800"/>
                        <a:ext cx="6553200" cy="276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890588" y="533400"/>
            <a:ext cx="7467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>
                <a:solidFill>
                  <a:srgbClr val="00CC00"/>
                </a:solidFill>
              </a:rPr>
              <a:t>2) Phaân cöïc thuaän diode:</a:t>
            </a:r>
            <a:r>
              <a:rPr lang="en-US" sz="3200" b="1">
                <a:solidFill>
                  <a:srgbClr val="00CC00"/>
                </a:solidFill>
              </a:rPr>
              <a:t> </a:t>
            </a: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658813" y="4256088"/>
            <a:ext cx="7826375" cy="225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döông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tröôøng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hôïp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naøy</a:t>
            </a:r>
            <a:r>
              <a:rPr lang="en-US" sz="3200" dirty="0" smtClean="0">
                <a:solidFill>
                  <a:srgbClr val="0000FF"/>
                </a:solidFill>
              </a:rPr>
              <a:t> DIODE </a:t>
            </a:r>
            <a:r>
              <a:rPr lang="en-US" sz="3200" dirty="0" err="1" smtClean="0">
                <a:solidFill>
                  <a:srgbClr val="0000FF"/>
                </a:solidFill>
              </a:rPr>
              <a:t>daãn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khi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aùp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phaân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cöïc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ñuû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lôùn</a:t>
            </a:r>
            <a:r>
              <a:rPr lang="en-US" sz="3200" dirty="0" smtClean="0">
                <a:solidFill>
                  <a:srgbClr val="0000FF"/>
                </a:solidFill>
              </a:rPr>
              <a:t> = </a:t>
            </a:r>
            <a:r>
              <a:rPr lang="en-US" sz="3200" dirty="0">
                <a:solidFill>
                  <a:srgbClr val="FF0000"/>
                </a:solidFill>
              </a:rPr>
              <a:t>V</a:t>
            </a:r>
            <a:r>
              <a:rPr lang="en-US" sz="3200" dirty="0">
                <a:solidFill>
                  <a:srgbClr val="FF0000"/>
                </a:solidFill>
                <a:sym typeface="Symbol" pitchFamily="18" charset="2"/>
              </a:rPr>
              <a:t>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457200" y="228600"/>
            <a:ext cx="82296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00CC00"/>
                </a:solidFill>
              </a:rPr>
              <a:t>III . ÑẶC TÍNH KỸ THUẬT CỦA DIODE :</a:t>
            </a: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CC00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00FF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 smtClean="0">
              <a:solidFill>
                <a:srgbClr val="0000FF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solidFill>
                  <a:srgbClr val="0000FF"/>
                </a:solidFill>
              </a:rPr>
              <a:t>Ngöôøi</a:t>
            </a:r>
            <a:r>
              <a:rPr lang="en-US" sz="3200" dirty="0">
                <a:solidFill>
                  <a:srgbClr val="0000FF"/>
                </a:solidFill>
              </a:rPr>
              <a:t> ta </a:t>
            </a:r>
            <a:r>
              <a:rPr lang="en-US" sz="3200" dirty="0" err="1">
                <a:solidFill>
                  <a:srgbClr val="0000FF"/>
                </a:solidFill>
              </a:rPr>
              <a:t>ño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I</a:t>
            </a:r>
            <a:r>
              <a:rPr lang="en-US" sz="3200" baseline="-25000" dirty="0">
                <a:solidFill>
                  <a:srgbClr val="0000FF"/>
                </a:solidFill>
              </a:rPr>
              <a:t>D </a:t>
            </a:r>
            <a:r>
              <a:rPr lang="en-US" sz="3200" dirty="0">
                <a:solidFill>
                  <a:srgbClr val="0000FF"/>
                </a:solidFill>
              </a:rPr>
              <a:t>qua diode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hai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diode.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solidFill>
                  <a:srgbClr val="0000FF"/>
                </a:solidFill>
              </a:rPr>
              <a:t>Ñaàu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tieân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phaân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thuaän</a:t>
            </a:r>
            <a:r>
              <a:rPr lang="en-US" sz="3200">
                <a:solidFill>
                  <a:srgbClr val="0000FF"/>
                </a:solidFill>
              </a:rPr>
              <a:t> </a:t>
            </a:r>
            <a:r>
              <a:rPr lang="en-US" sz="3200" smtClean="0">
                <a:solidFill>
                  <a:srgbClr val="0000FF"/>
                </a:solidFill>
              </a:rPr>
              <a:t>diode </a:t>
            </a:r>
            <a:r>
              <a:rPr lang="en-US" sz="3200" dirty="0" err="1">
                <a:solidFill>
                  <a:srgbClr val="0000FF"/>
                </a:solidFill>
              </a:rPr>
              <a:t>roài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taêng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töø</a:t>
            </a:r>
            <a:r>
              <a:rPr lang="en-US" sz="3200" dirty="0">
                <a:solidFill>
                  <a:srgbClr val="0000FF"/>
                </a:solidFill>
              </a:rPr>
              <a:t> 0V </a:t>
            </a:r>
            <a:r>
              <a:rPr lang="en-US" sz="3200" dirty="0" err="1">
                <a:solidFill>
                  <a:srgbClr val="0000FF"/>
                </a:solidFill>
              </a:rPr>
              <a:t>leân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khi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treân</a:t>
            </a:r>
            <a:r>
              <a:rPr lang="en-US" sz="3200" dirty="0">
                <a:solidFill>
                  <a:srgbClr val="0000FF"/>
                </a:solidFill>
              </a:rPr>
              <a:t> diode </a:t>
            </a:r>
            <a:r>
              <a:rPr lang="en-US" sz="3200" dirty="0" err="1">
                <a:solidFill>
                  <a:srgbClr val="0000FF"/>
                </a:solidFill>
              </a:rPr>
              <a:t>ñaït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trò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soá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>
                <a:solidFill>
                  <a:srgbClr val="FF0000"/>
                </a:solidFill>
              </a:rPr>
              <a:t>V</a:t>
            </a:r>
            <a:r>
              <a:rPr lang="en-US" sz="3200" baseline="-25000" dirty="0">
                <a:solidFill>
                  <a:srgbClr val="FF0000"/>
                </a:solidFill>
              </a:rPr>
              <a:t>D</a:t>
            </a:r>
            <a:r>
              <a:rPr lang="en-US" sz="3200" dirty="0">
                <a:solidFill>
                  <a:srgbClr val="FF0000"/>
                </a:solidFill>
              </a:rPr>
              <a:t> = V</a:t>
            </a:r>
            <a:r>
              <a:rPr lang="en-US" sz="3200" dirty="0">
                <a:solidFill>
                  <a:srgbClr val="FF0000"/>
                </a:solidFill>
                <a:sym typeface="Symbol" pitchFamily="18" charset="2"/>
              </a:rPr>
              <a:t>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thì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môùi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baét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ñaàu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coù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qua diode. </a:t>
            </a:r>
          </a:p>
        </p:txBody>
      </p:sp>
      <p:graphicFrame>
        <p:nvGraphicFramePr>
          <p:cNvPr id="1536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5703314"/>
              </p:ext>
            </p:extLst>
          </p:nvPr>
        </p:nvGraphicFramePr>
        <p:xfrm>
          <a:off x="1143000" y="762000"/>
          <a:ext cx="7315200" cy="2449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" name="Visio" r:id="rId4" imgW="4218737" imgH="1494739" progId="Visio.Drawing.11">
                  <p:embed/>
                </p:oleObj>
              </mc:Choice>
              <mc:Fallback>
                <p:oleObj name="Visio" r:id="rId4" imgW="4218737" imgH="14947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762000"/>
                        <a:ext cx="7315200" cy="2449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228600" y="685800"/>
            <a:ext cx="86868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>
                <a:solidFill>
                  <a:srgbClr val="0000FF"/>
                </a:solidFill>
              </a:rPr>
              <a:t>Ñieän aùp 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goïi laø ñieän aùp theàm hay ñieän aùp ngöôõng vaø coù trò soá tuøy thuoäc chaát baùn daãn.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Thöïc nghieäm cho bieát: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= 0,5V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0,6V; V</a:t>
            </a:r>
            <a:r>
              <a:rPr lang="en-US" sz="3200" baseline="-25000">
                <a:solidFill>
                  <a:srgbClr val="0000FF"/>
                </a:solidFill>
              </a:rPr>
              <a:t>Dmax</a:t>
            </a:r>
            <a:r>
              <a:rPr lang="en-US" sz="3200">
                <a:solidFill>
                  <a:srgbClr val="0000FF"/>
                </a:solidFill>
              </a:rPr>
              <a:t>= 0,7V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0,8V(chaát Si)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=0,2V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0,3V;V</a:t>
            </a:r>
            <a:r>
              <a:rPr lang="en-US" sz="3200" baseline="-25000">
                <a:solidFill>
                  <a:srgbClr val="0000FF"/>
                </a:solidFill>
              </a:rPr>
              <a:t>Dmax</a:t>
            </a:r>
            <a:r>
              <a:rPr lang="en-US" sz="3200">
                <a:solidFill>
                  <a:srgbClr val="0000FF"/>
                </a:solidFill>
              </a:rPr>
              <a:t>= 0,4V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0,5V(chaát Ge)</a:t>
            </a:r>
          </a:p>
        </p:txBody>
      </p:sp>
      <p:graphicFrame>
        <p:nvGraphicFramePr>
          <p:cNvPr id="16387" name="Object 9"/>
          <p:cNvGraphicFramePr>
            <a:graphicFrameLocks noChangeAspect="1"/>
          </p:cNvGraphicFramePr>
          <p:nvPr/>
        </p:nvGraphicFramePr>
        <p:xfrm>
          <a:off x="838200" y="3722688"/>
          <a:ext cx="7315200" cy="244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3" name="Visio" r:id="rId4" imgW="4218737" imgH="1494739" progId="Visio.Drawing.11">
                  <p:embed/>
                </p:oleObj>
              </mc:Choice>
              <mc:Fallback>
                <p:oleObj name="Visio" r:id="rId4" imgW="4218737" imgH="1494739" progId="Visio.Drawing.11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722688"/>
                        <a:ext cx="7315200" cy="2449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ChangeArrowheads="1"/>
          </p:cNvSpPr>
          <p:nvPr/>
        </p:nvSpPr>
        <p:spPr bwMode="auto">
          <a:xfrm>
            <a:off x="304800" y="304800"/>
            <a:ext cx="84582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Bef>
                <a:spcPct val="20000"/>
              </a:spcBef>
            </a:pPr>
            <a:endParaRPr lang="vi-VN" sz="3200">
              <a:solidFill>
                <a:srgbClr val="0000FF"/>
              </a:solidFill>
            </a:endParaRPr>
          </a:p>
        </p:txBody>
      </p:sp>
      <p:graphicFrame>
        <p:nvGraphicFramePr>
          <p:cNvPr id="37898" name="Object 10"/>
          <p:cNvGraphicFramePr>
            <a:graphicFrameLocks noChangeAspect="1"/>
          </p:cNvGraphicFramePr>
          <p:nvPr/>
        </p:nvGraphicFramePr>
        <p:xfrm>
          <a:off x="-34925" y="620713"/>
          <a:ext cx="4038600" cy="489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9" name="Visio" r:id="rId4" imgW="4133088" imgH="2447239" progId="Visio.Drawing.11">
                  <p:embed/>
                </p:oleObj>
              </mc:Choice>
              <mc:Fallback>
                <p:oleObj name="Visio" r:id="rId4" imgW="4133088" imgH="2447239" progId="Visio.Drawing.11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925" y="620713"/>
                        <a:ext cx="4038600" cy="489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Rectangle 14"/>
          <p:cNvSpPr>
            <a:spLocks noChangeArrowheads="1"/>
          </p:cNvSpPr>
          <p:nvPr/>
        </p:nvSpPr>
        <p:spPr bwMode="auto">
          <a:xfrm>
            <a:off x="3841750" y="838200"/>
            <a:ext cx="49530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Khi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phaân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ngöôïc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roài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taêng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töø</a:t>
            </a:r>
            <a:r>
              <a:rPr lang="en-US" sz="3200" dirty="0">
                <a:solidFill>
                  <a:srgbClr val="0000FF"/>
                </a:solidFill>
              </a:rPr>
              <a:t> 0V </a:t>
            </a:r>
            <a:r>
              <a:rPr lang="en-US" sz="3200" dirty="0" err="1">
                <a:solidFill>
                  <a:srgbClr val="0000FF"/>
                </a:solidFill>
              </a:rPr>
              <a:t>leân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theo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trò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soá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chæ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coù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ræ</a:t>
            </a:r>
            <a:r>
              <a:rPr lang="en-US" sz="3200" dirty="0">
                <a:solidFill>
                  <a:srgbClr val="0000FF"/>
                </a:solidFill>
              </a:rPr>
              <a:t> I</a:t>
            </a:r>
            <a:r>
              <a:rPr lang="en-US" sz="3200" baseline="-25000" dirty="0">
                <a:solidFill>
                  <a:srgbClr val="0000FF"/>
                </a:solidFill>
              </a:rPr>
              <a:t>S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coù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trò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soá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raát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nhoû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</a:t>
            </a:r>
            <a:r>
              <a:rPr lang="en-US" sz="3200" dirty="0">
                <a:solidFill>
                  <a:srgbClr val="0000FF"/>
                </a:solidFill>
              </a:rPr>
              <a:t> qua diode. </a:t>
            </a:r>
            <a:endParaRPr lang="en-US" sz="3200" dirty="0" smtClean="0">
              <a:solidFill>
                <a:srgbClr val="0000FF"/>
              </a:solidFill>
            </a:endParaRPr>
          </a:p>
          <a:p>
            <a:pPr algn="just" eaLnBrk="1" hangingPunct="1">
              <a:lnSpc>
                <a:spcPct val="90000"/>
              </a:lnSpc>
              <a:spcBef>
                <a:spcPct val="20000"/>
              </a:spcBef>
            </a:pPr>
            <a:endParaRPr lang="en-US" sz="3200" dirty="0">
              <a:solidFill>
                <a:srgbClr val="0000FF"/>
              </a:solidFill>
            </a:endParaRPr>
          </a:p>
          <a:p>
            <a:pPr marL="457200" indent="-457200" algn="just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Neáu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taêng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cao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möùc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nghòch</a:t>
            </a:r>
            <a:r>
              <a:rPr lang="en-US" sz="3200" dirty="0">
                <a:solidFill>
                  <a:srgbClr val="0000FF"/>
                </a:solidFill>
              </a:rPr>
              <a:t>, </a:t>
            </a:r>
            <a:r>
              <a:rPr lang="en-US" sz="3200" dirty="0" err="1">
                <a:solidFill>
                  <a:srgbClr val="0000FF"/>
                </a:solidFill>
              </a:rPr>
              <a:t>ñeán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moät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trò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soá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khaù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cao</a:t>
            </a:r>
            <a:r>
              <a:rPr lang="en-US" sz="3200" dirty="0">
                <a:solidFill>
                  <a:srgbClr val="0000FF"/>
                </a:solidFill>
              </a:rPr>
              <a:t>,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qua </a:t>
            </a:r>
            <a:r>
              <a:rPr lang="en-US" sz="3200" dirty="0" err="1">
                <a:solidFill>
                  <a:srgbClr val="0000FF"/>
                </a:solidFill>
              </a:rPr>
              <a:t>diod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taêng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raát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lôùn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seõ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laøm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hö</a:t>
            </a:r>
            <a:r>
              <a:rPr lang="en-US" sz="3200" dirty="0">
                <a:solidFill>
                  <a:srgbClr val="0000FF"/>
                </a:solidFill>
              </a:rPr>
              <a:t> diode.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838200"/>
          </a:xfrm>
        </p:spPr>
        <p:txBody>
          <a:bodyPr/>
          <a:lstStyle/>
          <a:p>
            <a:r>
              <a:rPr lang="en-US" sz="3200" b="1">
                <a:solidFill>
                  <a:srgbClr val="00CC00"/>
                </a:solidFill>
              </a:rPr>
              <a:t>IV . ĐO KIỂM TRA DIODE </a:t>
            </a:r>
            <a:r>
              <a:rPr lang="en-US" sz="3200" b="1" smtClean="0">
                <a:solidFill>
                  <a:srgbClr val="00CC00"/>
                </a:solidFill>
              </a:rPr>
              <a:t>: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0" y="1143000"/>
            <a:ext cx="5486400" cy="4983163"/>
          </a:xfrm>
        </p:spPr>
        <p:txBody>
          <a:bodyPr/>
          <a:lstStyle/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 dirty="0">
                <a:solidFill>
                  <a:srgbClr val="494949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thang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Ω,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que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Diode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nghịch</a:t>
            </a:r>
            <a:endParaRPr lang="en-US" sz="3200" kern="1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que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đen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Anode,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que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đỏ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cathode,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que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3200" kern="1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3200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endParaRPr lang="en-US" sz="3200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90600"/>
            <a:ext cx="3200400" cy="259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7600"/>
            <a:ext cx="3352799" cy="2820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396081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1066800"/>
            <a:ext cx="6172200" cy="4983163"/>
          </a:xfrm>
        </p:spPr>
        <p:txBody>
          <a:bodyPr/>
          <a:lstStyle/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= 0Ω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3200" kern="1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200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thủng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lvl="0" indent="0" algn="just">
              <a:spcBef>
                <a:spcPct val="0"/>
              </a:spcBef>
              <a:buNone/>
            </a:pPr>
            <a:endParaRPr lang="en-US" sz="3200" kern="1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kern="1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3200" kern="1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kern="1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đứt</a:t>
            </a:r>
            <a:r>
              <a:rPr lang="en-US" sz="3200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1530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-228600" y="838200"/>
            <a:ext cx="54102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en-US" sz="3000" b="1" dirty="0" smtClean="0">
                <a:solidFill>
                  <a:srgbClr val="00CC00"/>
                </a:solidFill>
              </a:rPr>
              <a:t>  V </a:t>
            </a:r>
            <a:r>
              <a:rPr lang="en-US" sz="3000" b="1" dirty="0">
                <a:solidFill>
                  <a:srgbClr val="00CC00"/>
                </a:solidFill>
              </a:rPr>
              <a:t>- ÖÙNG DUÏNG CHỈNH LƯU CUÛA DIODE</a:t>
            </a:r>
          </a:p>
          <a:p>
            <a:pPr eaLnBrk="1" hangingPunct="1"/>
            <a:r>
              <a:rPr lang="en-US" sz="3200" b="1" dirty="0">
                <a:solidFill>
                  <a:srgbClr val="00CC00"/>
                </a:solidFill>
              </a:rPr>
              <a:t>     1- </a:t>
            </a:r>
            <a:r>
              <a:rPr lang="en-US" sz="3200" b="1" dirty="0" err="1">
                <a:solidFill>
                  <a:srgbClr val="00CC00"/>
                </a:solidFill>
              </a:rPr>
              <a:t>Mạch</a:t>
            </a:r>
            <a:r>
              <a:rPr lang="en-US" sz="3200" b="1" dirty="0">
                <a:solidFill>
                  <a:srgbClr val="00CC00"/>
                </a:solidFill>
              </a:rPr>
              <a:t> </a:t>
            </a:r>
            <a:r>
              <a:rPr lang="en-US" sz="3200" b="1" dirty="0" err="1">
                <a:solidFill>
                  <a:srgbClr val="00CC00"/>
                </a:solidFill>
              </a:rPr>
              <a:t>chỉnh</a:t>
            </a:r>
            <a:r>
              <a:rPr lang="en-US" sz="3200" b="1" dirty="0">
                <a:solidFill>
                  <a:srgbClr val="00CC00"/>
                </a:solidFill>
              </a:rPr>
              <a:t> </a:t>
            </a:r>
            <a:r>
              <a:rPr lang="en-US" sz="3200" b="1" dirty="0" err="1">
                <a:solidFill>
                  <a:srgbClr val="00CC00"/>
                </a:solidFill>
              </a:rPr>
              <a:t>lưu</a:t>
            </a:r>
            <a:r>
              <a:rPr lang="en-US" sz="3200" b="1" dirty="0">
                <a:solidFill>
                  <a:srgbClr val="00CC00"/>
                </a:solidFill>
              </a:rPr>
              <a:t> </a:t>
            </a:r>
            <a:r>
              <a:rPr lang="en-US" sz="3200" b="1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b="1" dirty="0">
                <a:solidFill>
                  <a:srgbClr val="00CC00"/>
                </a:solidFill>
              </a:rPr>
              <a:t> </a:t>
            </a:r>
            <a:r>
              <a:rPr lang="en-US" sz="3200" b="1" dirty="0" err="1">
                <a:solidFill>
                  <a:srgbClr val="00CC00"/>
                </a:solidFill>
              </a:rPr>
              <a:t>kỳ</a:t>
            </a:r>
            <a:r>
              <a:rPr lang="en-US" sz="3200" b="1" dirty="0">
                <a:solidFill>
                  <a:srgbClr val="00CC00"/>
                </a:solidFill>
              </a:rPr>
              <a:t>:</a:t>
            </a:r>
          </a:p>
          <a:p>
            <a:pPr eaLnBrk="1" hangingPunct="1"/>
            <a:r>
              <a:rPr lang="en-US" sz="3200" b="1" dirty="0">
                <a:solidFill>
                  <a:srgbClr val="00CC00"/>
                </a:solidFill>
              </a:rPr>
              <a:t>       </a:t>
            </a:r>
            <a:r>
              <a:rPr lang="en-US" sz="3200" dirty="0" err="1" smtClean="0">
                <a:solidFill>
                  <a:srgbClr val="00CC00"/>
                </a:solidFill>
              </a:rPr>
              <a:t>Sơ</a:t>
            </a:r>
            <a:r>
              <a:rPr lang="en-US" sz="3200" dirty="0" smtClean="0">
                <a:solidFill>
                  <a:srgbClr val="00CC00"/>
                </a:solidFill>
              </a:rPr>
              <a:t> </a:t>
            </a:r>
            <a:r>
              <a:rPr lang="en-US" sz="3200" dirty="0" err="1">
                <a:solidFill>
                  <a:srgbClr val="00CC00"/>
                </a:solidFill>
              </a:rPr>
              <a:t>đồ</a:t>
            </a:r>
            <a:r>
              <a:rPr lang="en-US" sz="3200" dirty="0">
                <a:solidFill>
                  <a:srgbClr val="00CC00"/>
                </a:solidFill>
              </a:rPr>
              <a:t> </a:t>
            </a:r>
            <a:r>
              <a:rPr lang="en-US" sz="3200" dirty="0" err="1">
                <a:solidFill>
                  <a:srgbClr val="00CC00"/>
                </a:solidFill>
              </a:rPr>
              <a:t>mạch</a:t>
            </a:r>
            <a:r>
              <a:rPr lang="en-US" sz="3200" dirty="0">
                <a:solidFill>
                  <a:srgbClr val="00CC00"/>
                </a:solidFill>
              </a:rPr>
              <a:t> </a:t>
            </a:r>
          </a:p>
          <a:p>
            <a:pPr eaLnBrk="1" hangingPunct="1"/>
            <a:r>
              <a:rPr lang="en-US" sz="3200" dirty="0">
                <a:solidFill>
                  <a:srgbClr val="00CC00"/>
                </a:solidFill>
              </a:rPr>
              <a:t>         - </a:t>
            </a:r>
            <a:r>
              <a:rPr lang="en-US" sz="3200" dirty="0" err="1">
                <a:solidFill>
                  <a:srgbClr val="00CC00"/>
                </a:solidFill>
              </a:rPr>
              <a:t>giản</a:t>
            </a:r>
            <a:r>
              <a:rPr lang="en-US" sz="3200" dirty="0">
                <a:solidFill>
                  <a:srgbClr val="00CC00"/>
                </a:solidFill>
              </a:rPr>
              <a:t> </a:t>
            </a:r>
            <a:r>
              <a:rPr lang="en-US" sz="3200" dirty="0" err="1">
                <a:solidFill>
                  <a:srgbClr val="00CC00"/>
                </a:solidFill>
              </a:rPr>
              <a:t>đồ</a:t>
            </a:r>
            <a:r>
              <a:rPr lang="en-US" sz="3200" dirty="0">
                <a:solidFill>
                  <a:srgbClr val="00CC00"/>
                </a:solidFill>
              </a:rPr>
              <a:t> </a:t>
            </a:r>
            <a:r>
              <a:rPr lang="en-US" sz="3200" dirty="0" err="1">
                <a:solidFill>
                  <a:srgbClr val="00CC00"/>
                </a:solidFill>
              </a:rPr>
              <a:t>thời</a:t>
            </a:r>
            <a:r>
              <a:rPr lang="en-US" sz="3200" dirty="0">
                <a:solidFill>
                  <a:srgbClr val="00CC00"/>
                </a:solidFill>
              </a:rPr>
              <a:t> </a:t>
            </a:r>
            <a:r>
              <a:rPr lang="en-US" sz="3200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1843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250291"/>
              </p:ext>
            </p:extLst>
          </p:nvPr>
        </p:nvGraphicFramePr>
        <p:xfrm>
          <a:off x="4953000" y="152400"/>
          <a:ext cx="4191000" cy="670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6" name="Visio" r:id="rId4" imgW="2647188" imgH="5190439" progId="Visio.Drawing.11">
                  <p:embed/>
                </p:oleObj>
              </mc:Choice>
              <mc:Fallback>
                <p:oleObj name="Visio" r:id="rId4" imgW="2647188" imgH="5190439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152400"/>
                        <a:ext cx="4191000" cy="670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304800" y="1231642"/>
            <a:ext cx="4343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en-US" sz="3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vi-VN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250291"/>
              </p:ext>
            </p:extLst>
          </p:nvPr>
        </p:nvGraphicFramePr>
        <p:xfrm>
          <a:off x="4953000" y="152400"/>
          <a:ext cx="4191000" cy="670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name="Visio" r:id="rId4" imgW="2647188" imgH="5190439" progId="Visio.Drawing.11">
                  <p:embed/>
                </p:oleObj>
              </mc:Choice>
              <mc:Fallback>
                <p:oleObj name="Visio" r:id="rId4" imgW="2647188" imgH="5190439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152400"/>
                        <a:ext cx="4191000" cy="670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099" y="1219200"/>
            <a:ext cx="8121650" cy="4714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2005013"/>
            <a:ext cx="8077200" cy="4167187"/>
          </a:xfrm>
        </p:spPr>
        <p:txBody>
          <a:bodyPr/>
          <a:lstStyle/>
          <a:p>
            <a:pPr marL="0" indent="0">
              <a:buFontTx/>
              <a:buNone/>
            </a:pPr>
            <a:endParaRPr lang="vi-VN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2133600" y="3276600"/>
            <a:ext cx="304800" cy="384175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1" name="Group 16"/>
          <p:cNvGrpSpPr>
            <a:grpSpLocks/>
          </p:cNvGrpSpPr>
          <p:nvPr/>
        </p:nvGrpSpPr>
        <p:grpSpPr bwMode="auto">
          <a:xfrm>
            <a:off x="1371600" y="4724400"/>
            <a:ext cx="304800" cy="384175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508000" y="4025900"/>
            <a:ext cx="114300" cy="152400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/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4688" y="3924300"/>
            <a:ext cx="92075" cy="101600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8727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8338" y="4354513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dirty="0"/>
              <a:t>D1</a:t>
            </a:r>
          </a:p>
          <a:p>
            <a:r>
              <a:rPr lang="en-US" sz="1000" dirty="0"/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D1</a:t>
            </a:r>
          </a:p>
          <a:p>
            <a:r>
              <a:rPr lang="en-US" sz="1000"/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D1</a:t>
            </a:r>
          </a:p>
          <a:p>
            <a:r>
              <a:rPr lang="en-US" sz="1000"/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7075" y="228601"/>
            <a:ext cx="76549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2 - </a:t>
            </a:r>
            <a:r>
              <a:rPr lang="en-US" sz="3200" b="1" dirty="0" err="1" smtClean="0">
                <a:solidFill>
                  <a:srgbClr val="00CC00"/>
                </a:solidFill>
              </a:rPr>
              <a:t>Mạch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chỉnh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lưu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kỳ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duøng</a:t>
            </a:r>
            <a:r>
              <a:rPr lang="en-US" sz="3200" b="1" dirty="0" smtClean="0">
                <a:solidFill>
                  <a:srgbClr val="00CC00"/>
                </a:solidFill>
              </a:rPr>
              <a:t> 4 diode:</a:t>
            </a:r>
          </a:p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    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Sơ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mạch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điện</a:t>
            </a:r>
            <a:r>
              <a:rPr lang="en-US" sz="2400" b="1" dirty="0" smtClean="0">
                <a:solidFill>
                  <a:srgbClr val="00CC00"/>
                </a:solidFill>
              </a:rPr>
              <a:t> - </a:t>
            </a:r>
            <a:r>
              <a:rPr lang="en-US" sz="2400" b="1" dirty="0" err="1" smtClean="0">
                <a:solidFill>
                  <a:srgbClr val="00CC00"/>
                </a:solidFill>
              </a:rPr>
              <a:t>giản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thời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gian</a:t>
            </a:r>
            <a:r>
              <a:rPr lang="en-US" sz="2400" b="1" dirty="0" smtClean="0">
                <a:solidFill>
                  <a:srgbClr val="00CC00"/>
                </a:solidFill>
              </a:rPr>
              <a:t>: </a:t>
            </a:r>
            <a:endParaRPr lang="en-US" sz="2400" b="1" dirty="0">
              <a:solidFill>
                <a:srgbClr val="00CC00"/>
              </a:solidFill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2126562" y="474524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7" name="Straight Connector 96"/>
          <p:cNvCxnSpPr/>
          <p:nvPr/>
        </p:nvCxnSpPr>
        <p:spPr>
          <a:xfrm>
            <a:off x="2120900" y="4732308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33911" y="35052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A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4495800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B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029075" y="4764087"/>
            <a:ext cx="44069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>
                <a:solidFill>
                  <a:srgbClr val="0000FF"/>
                </a:solidFill>
              </a:rPr>
              <a:t>Doøng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ñieän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ñi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töø</a:t>
            </a:r>
            <a:r>
              <a:rPr lang="en-US" sz="2000" dirty="0" smtClean="0">
                <a:solidFill>
                  <a:srgbClr val="0000FF"/>
                </a:solidFill>
              </a:rPr>
              <a:t> A – D1- </a:t>
            </a:r>
            <a:r>
              <a:rPr lang="en-US" sz="2000" dirty="0" err="1" smtClean="0">
                <a:solidFill>
                  <a:srgbClr val="0000FF"/>
                </a:solidFill>
              </a:rPr>
              <a:t>Rt</a:t>
            </a:r>
            <a:r>
              <a:rPr lang="en-US" sz="2000" dirty="0" smtClean="0">
                <a:solidFill>
                  <a:srgbClr val="0000FF"/>
                </a:solidFill>
              </a:rPr>
              <a:t>- Led- D3-B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9185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7" presetClass="emph" presetSubtype="2" accel="6667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30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1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00"/>
                            </p:stCondLst>
                            <p:childTnLst>
                              <p:par>
                                <p:cTn id="9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000"/>
                            </p:stCondLst>
                            <p:childTnLst>
                              <p:par>
                                <p:cTn id="9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500"/>
                            </p:stCondLst>
                            <p:childTnLst>
                              <p:par>
                                <p:cTn id="103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000"/>
                            </p:stCondLst>
                            <p:childTnLst>
                              <p:par>
                                <p:cTn id="10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1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6" grpId="0" animBg="1"/>
      <p:bldP spid="9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099" y="1219200"/>
            <a:ext cx="8121650" cy="4714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2005013"/>
            <a:ext cx="8077200" cy="4167187"/>
          </a:xfrm>
        </p:spPr>
        <p:txBody>
          <a:bodyPr/>
          <a:lstStyle/>
          <a:p>
            <a:pPr marL="0" indent="0">
              <a:buFontTx/>
              <a:buNone/>
            </a:pPr>
            <a:endParaRPr lang="vi-VN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27063" y="4167188"/>
            <a:ext cx="100012" cy="138112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6184" name="Group 66"/>
          <p:cNvGrpSpPr>
            <a:grpSpLocks/>
          </p:cNvGrpSpPr>
          <p:nvPr/>
        </p:nvGrpSpPr>
        <p:grpSpPr bwMode="auto">
          <a:xfrm>
            <a:off x="838200" y="4267200"/>
            <a:ext cx="93663" cy="101600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1375" y="3975100"/>
            <a:ext cx="92075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7075" y="228601"/>
            <a:ext cx="76549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2 - </a:t>
            </a:r>
            <a:r>
              <a:rPr lang="en-US" sz="3200" b="1" dirty="0" err="1" smtClean="0">
                <a:solidFill>
                  <a:srgbClr val="00CC00"/>
                </a:solidFill>
              </a:rPr>
              <a:t>Mạch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chỉnh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lưu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kỳ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duøng</a:t>
            </a:r>
            <a:r>
              <a:rPr lang="en-US" sz="3200" b="1" dirty="0" smtClean="0">
                <a:solidFill>
                  <a:srgbClr val="00CC00"/>
                </a:solidFill>
              </a:rPr>
              <a:t> 4 diode:</a:t>
            </a:r>
          </a:p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    </a:t>
            </a:r>
            <a:r>
              <a:rPr lang="en-US" sz="2400" b="1" dirty="0" smtClean="0">
                <a:solidFill>
                  <a:srgbClr val="00CC00"/>
                </a:solidFill>
              </a:rPr>
              <a:t>a – </a:t>
            </a:r>
            <a:r>
              <a:rPr lang="en-US" sz="2400" b="1" dirty="0" err="1" smtClean="0">
                <a:solidFill>
                  <a:srgbClr val="00CC00"/>
                </a:solidFill>
              </a:rPr>
              <a:t>Sơ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mạch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điện</a:t>
            </a:r>
            <a:r>
              <a:rPr lang="en-US" sz="2400" b="1" dirty="0" smtClean="0">
                <a:solidFill>
                  <a:srgbClr val="00CC00"/>
                </a:solidFill>
              </a:rPr>
              <a:t> - </a:t>
            </a:r>
            <a:r>
              <a:rPr lang="en-US" sz="2400" b="1" dirty="0" err="1" smtClean="0">
                <a:solidFill>
                  <a:srgbClr val="00CC00"/>
                </a:solidFill>
              </a:rPr>
              <a:t>giản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thời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gian</a:t>
            </a:r>
            <a:r>
              <a:rPr lang="en-US" sz="2400" b="1" dirty="0" smtClean="0">
                <a:solidFill>
                  <a:srgbClr val="00CC00"/>
                </a:solidFill>
              </a:rPr>
              <a:t>: </a:t>
            </a:r>
            <a:endParaRPr lang="en-US" sz="2400" b="1" dirty="0">
              <a:solidFill>
                <a:srgbClr val="00CC00"/>
              </a:solidFill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2126562" y="474524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97" name="Straight Connector 96"/>
          <p:cNvCxnSpPr/>
          <p:nvPr/>
        </p:nvCxnSpPr>
        <p:spPr>
          <a:xfrm>
            <a:off x="2120900" y="4732308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Isosceles Triangle 94"/>
          <p:cNvSpPr/>
          <p:nvPr/>
        </p:nvSpPr>
        <p:spPr>
          <a:xfrm>
            <a:off x="2129526" y="331321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98" name="Straight Connector 97"/>
          <p:cNvCxnSpPr/>
          <p:nvPr/>
        </p:nvCxnSpPr>
        <p:spPr>
          <a:xfrm>
            <a:off x="2133600" y="3295515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Isosceles Triangle 101"/>
          <p:cNvSpPr/>
          <p:nvPr/>
        </p:nvSpPr>
        <p:spPr>
          <a:xfrm>
            <a:off x="1376152" y="4762500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1381664" y="474956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433911" y="35052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A</a:t>
            </a:r>
            <a:endParaRPr lang="en-US" b="1" dirty="0"/>
          </a:p>
        </p:txBody>
      </p:sp>
      <p:sp>
        <p:nvSpPr>
          <p:cNvPr id="99" name="TextBox 98"/>
          <p:cNvSpPr txBox="1"/>
          <p:nvPr/>
        </p:nvSpPr>
        <p:spPr>
          <a:xfrm>
            <a:off x="457200" y="4495800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B</a:t>
            </a:r>
            <a:endParaRPr lang="en-US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4029075" y="4764087"/>
            <a:ext cx="44069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 smtClean="0">
                <a:solidFill>
                  <a:srgbClr val="0000FF"/>
                </a:solidFill>
              </a:rPr>
              <a:t>Doøng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ñieän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ñi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töø</a:t>
            </a:r>
            <a:r>
              <a:rPr lang="en-US" sz="2000" dirty="0" smtClean="0">
                <a:solidFill>
                  <a:srgbClr val="0000FF"/>
                </a:solidFill>
              </a:rPr>
              <a:t> B – D2- </a:t>
            </a:r>
            <a:r>
              <a:rPr lang="en-US" sz="2000" dirty="0" err="1" smtClean="0">
                <a:solidFill>
                  <a:srgbClr val="0000FF"/>
                </a:solidFill>
              </a:rPr>
              <a:t>Rt</a:t>
            </a:r>
            <a:r>
              <a:rPr lang="en-US" sz="2000" dirty="0" smtClean="0">
                <a:solidFill>
                  <a:srgbClr val="0000FF"/>
                </a:solidFill>
              </a:rPr>
              <a:t>- Led- D4-A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917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30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7" dur="20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  <p:bldP spid="6177" grpId="0"/>
      <p:bldP spid="6179" grpId="0"/>
      <p:bldP spid="95" grpId="0" animBg="1"/>
      <p:bldP spid="10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ChangeArrowheads="1"/>
          </p:cNvSpPr>
          <p:nvPr/>
        </p:nvSpPr>
        <p:spPr bwMode="auto">
          <a:xfrm>
            <a:off x="1143000" y="685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103496" y="457200"/>
            <a:ext cx="8811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32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nắn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533400" y="7620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Rectangle 2"/>
          <p:cNvSpPr>
            <a:spLocks noChangeArrowheads="1"/>
          </p:cNvSpPr>
          <p:nvPr/>
        </p:nvSpPr>
        <p:spPr bwMode="auto">
          <a:xfrm>
            <a:off x="838200" y="76200"/>
            <a:ext cx="79248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32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defRPr/>
            </a:pP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220 v</a:t>
            </a:r>
          </a:p>
          <a:p>
            <a:pPr>
              <a:defRPr/>
            </a:pP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12 v</a:t>
            </a:r>
          </a:p>
          <a:p>
            <a:pPr>
              <a:defRPr/>
            </a:pP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2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2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vi-VN" sz="3200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ChangeArrowheads="1"/>
          </p:cNvSpPr>
          <p:nvPr/>
        </p:nvSpPr>
        <p:spPr bwMode="auto">
          <a:xfrm>
            <a:off x="451513" y="9017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5123" name="Rectangle 1"/>
          <p:cNvSpPr>
            <a:spLocks noChangeArrowheads="1"/>
          </p:cNvSpPr>
          <p:nvPr/>
        </p:nvSpPr>
        <p:spPr bwMode="auto">
          <a:xfrm>
            <a:off x="304800" y="457200"/>
            <a:ext cx="81534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CC00"/>
                </a:solidFill>
              </a:rPr>
              <a:t>II – DỤNG CỤ - THIẾT BỊ - VẬT TƯ THỰC TẬP  </a:t>
            </a:r>
            <a:r>
              <a:rPr lang="en-US" b="1" dirty="0" smtClean="0">
                <a:solidFill>
                  <a:srgbClr val="00CC00"/>
                </a:solidFill>
              </a:rPr>
              <a:t>:</a:t>
            </a:r>
            <a:endParaRPr lang="vi-VN" b="1" dirty="0" smtClean="0">
              <a:solidFill>
                <a:srgbClr val="00CC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000" y="1600200"/>
            <a:ext cx="74676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Kềm cắt , kềm vạn năng, nhíp , mỏ hàn , cây hút chì.</a:t>
            </a:r>
          </a:p>
          <a:p>
            <a:pPr marL="285750" indent="-285750">
              <a:buFontTx/>
              <a:buChar char="-"/>
              <a:defRPr/>
            </a:pP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Đồng hồ đo VOM , nguồn điện AC, máy tính , máy chiếu , mô hình , vật thật.</a:t>
            </a:r>
          </a:p>
          <a:p>
            <a:pPr>
              <a:defRPr/>
            </a:pP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Diode 1N 4007 , điện trở 1K , Led , dây điện.</a:t>
            </a:r>
          </a:p>
          <a:p>
            <a:pPr marL="285750" indent="-285750">
              <a:buFontTx/>
              <a:buChar char="-"/>
              <a:defRPr/>
            </a:pPr>
            <a:endParaRPr lang="vi-VN" sz="32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32730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304800" y="2133600"/>
            <a:ext cx="8001000" cy="4038600"/>
          </a:xfrm>
        </p:spPr>
        <p:txBody>
          <a:bodyPr/>
          <a:lstStyle/>
          <a:p>
            <a:pPr marL="0" indent="0">
              <a:buFontTx/>
              <a:buNone/>
            </a:pPr>
            <a:endParaRPr lang="en-US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2133600" y="3276600"/>
            <a:ext cx="304800" cy="384175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1" name="Group 16"/>
          <p:cNvGrpSpPr>
            <a:grpSpLocks/>
          </p:cNvGrpSpPr>
          <p:nvPr/>
        </p:nvGrpSpPr>
        <p:grpSpPr bwMode="auto">
          <a:xfrm>
            <a:off x="1371600" y="4724400"/>
            <a:ext cx="304800" cy="384175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2" name="Group 19"/>
          <p:cNvGrpSpPr>
            <a:grpSpLocks/>
          </p:cNvGrpSpPr>
          <p:nvPr/>
        </p:nvGrpSpPr>
        <p:grpSpPr bwMode="auto">
          <a:xfrm>
            <a:off x="2133600" y="4724400"/>
            <a:ext cx="304800" cy="384175"/>
            <a:chOff x="2133600" y="2590800"/>
            <a:chExt cx="304800" cy="384466"/>
          </a:xfrm>
        </p:grpSpPr>
        <p:sp>
          <p:nvSpPr>
            <p:cNvPr id="21" name="Isosceles Triangle 20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08000" y="4025900"/>
            <a:ext cx="114300" cy="152400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27063" y="4167188"/>
            <a:ext cx="100012" cy="138112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4688" y="3924300"/>
            <a:ext cx="92075" cy="101600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8727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8338" y="4354513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4" name="Group 66"/>
          <p:cNvGrpSpPr>
            <a:grpSpLocks/>
          </p:cNvGrpSpPr>
          <p:nvPr/>
        </p:nvGrpSpPr>
        <p:grpSpPr bwMode="auto">
          <a:xfrm>
            <a:off x="838200" y="4267200"/>
            <a:ext cx="93663" cy="101600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1375" y="3975100"/>
            <a:ext cx="92075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18" name="Rectangle 4"/>
          <p:cNvSpPr>
            <a:spLocks noChangeArrowheads="1"/>
          </p:cNvSpPr>
          <p:nvPr/>
        </p:nvSpPr>
        <p:spPr bwMode="auto">
          <a:xfrm>
            <a:off x="381000" y="304800"/>
            <a:ext cx="7696199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III – </a:t>
            </a:r>
            <a:r>
              <a:rPr lang="en-US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THỰC HÀNH RÁP MẠCH </a:t>
            </a:r>
            <a:r>
              <a:rPr lang="en-US" sz="3200" b="1" dirty="0" smtClean="0">
                <a:solidFill>
                  <a:srgbClr val="00CC00"/>
                </a:solidFill>
              </a:rPr>
              <a:t>:</a:t>
            </a:r>
          </a:p>
          <a:p>
            <a:pPr eaLnBrk="1" hangingPunct="1"/>
            <a:r>
              <a:rPr lang="en-US" sz="2200" b="1" dirty="0" smtClean="0">
                <a:solidFill>
                  <a:srgbClr val="00CC00"/>
                </a:solidFill>
              </a:rPr>
              <a:t>     1 - </a:t>
            </a:r>
            <a:r>
              <a:rPr lang="en-US" sz="2200" b="1" dirty="0" err="1" smtClean="0">
                <a:solidFill>
                  <a:srgbClr val="00CC00"/>
                </a:solidFill>
              </a:rPr>
              <a:t>Mạch</a:t>
            </a:r>
            <a:r>
              <a:rPr lang="en-US" sz="2200" b="1" dirty="0" smtClean="0">
                <a:solidFill>
                  <a:srgbClr val="00CC00"/>
                </a:solidFill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</a:rPr>
              <a:t>chỉnh</a:t>
            </a:r>
            <a:r>
              <a:rPr lang="en-US" sz="2200" b="1" dirty="0" smtClean="0">
                <a:solidFill>
                  <a:srgbClr val="00CC00"/>
                </a:solidFill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</a:rPr>
              <a:t>lưu</a:t>
            </a:r>
            <a:r>
              <a:rPr lang="en-US" sz="2200" b="1" dirty="0" smtClean="0">
                <a:solidFill>
                  <a:srgbClr val="00CC00"/>
                </a:solidFill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4 diode</a:t>
            </a:r>
            <a:r>
              <a:rPr lang="en-US" sz="2200" b="1" dirty="0" smtClean="0">
                <a:solidFill>
                  <a:srgbClr val="00CC00"/>
                </a:solidFill>
              </a:rPr>
              <a:t>:</a:t>
            </a:r>
          </a:p>
          <a:p>
            <a:pPr eaLnBrk="1" hangingPunct="1"/>
            <a:r>
              <a:rPr lang="en-US" sz="2200" b="1" dirty="0" smtClean="0">
                <a:solidFill>
                  <a:srgbClr val="00CC00"/>
                </a:solidFill>
              </a:rPr>
              <a:t>        a - </a:t>
            </a:r>
            <a:r>
              <a:rPr lang="en-US" sz="2200" b="1" dirty="0" err="1" smtClean="0">
                <a:solidFill>
                  <a:srgbClr val="00CC00"/>
                </a:solidFill>
              </a:rPr>
              <a:t>Sơ</a:t>
            </a:r>
            <a:r>
              <a:rPr lang="en-US" sz="2200" b="1" dirty="0" smtClean="0">
                <a:solidFill>
                  <a:srgbClr val="00CC00"/>
                </a:solidFill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</a:rPr>
              <a:t>đồ</a:t>
            </a:r>
            <a:r>
              <a:rPr lang="en-US" sz="2200" b="1" dirty="0" smtClean="0">
                <a:solidFill>
                  <a:srgbClr val="00CC00"/>
                </a:solidFill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</a:rPr>
              <a:t>nguyeân</a:t>
            </a:r>
            <a:r>
              <a:rPr lang="en-US" sz="2200" b="1" dirty="0" smtClean="0">
                <a:solidFill>
                  <a:srgbClr val="00CC00"/>
                </a:solidFill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</a:rPr>
              <a:t>lyù</a:t>
            </a:r>
            <a:r>
              <a:rPr lang="en-US" sz="2200" b="1" dirty="0" smtClean="0">
                <a:solidFill>
                  <a:srgbClr val="00CC00"/>
                </a:solidFill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</a:rPr>
              <a:t>mạch</a:t>
            </a:r>
            <a:r>
              <a:rPr lang="en-US" sz="2200" b="1" dirty="0" smtClean="0">
                <a:solidFill>
                  <a:srgbClr val="00CC00"/>
                </a:solidFill>
              </a:rPr>
              <a:t> </a:t>
            </a:r>
            <a:r>
              <a:rPr lang="en-US" sz="2200" b="1" dirty="0" err="1" smtClean="0">
                <a:solidFill>
                  <a:srgbClr val="00CC00"/>
                </a:solidFill>
              </a:rPr>
              <a:t>điện</a:t>
            </a:r>
            <a:r>
              <a:rPr lang="en-US" sz="2200" b="1" dirty="0" smtClean="0">
                <a:solidFill>
                  <a:srgbClr val="00CC00"/>
                </a:solidFill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10940675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 smtClean="0">
              <a:solidFill>
                <a:srgbClr val="000000"/>
              </a:solidFill>
            </a:endParaRPr>
          </a:p>
        </p:txBody>
      </p:sp>
      <p:sp>
        <p:nvSpPr>
          <p:cNvPr id="9219" name="Rectangle 1"/>
          <p:cNvSpPr>
            <a:spLocks noChangeArrowheads="1"/>
          </p:cNvSpPr>
          <p:nvPr/>
        </p:nvSpPr>
        <p:spPr bwMode="auto">
          <a:xfrm>
            <a:off x="533400" y="7620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vi-VN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Rectangle 2"/>
          <p:cNvSpPr>
            <a:spLocks noChangeArrowheads="1"/>
          </p:cNvSpPr>
          <p:nvPr/>
        </p:nvSpPr>
        <p:spPr bwMode="auto">
          <a:xfrm>
            <a:off x="609600" y="322957"/>
            <a:ext cx="8115300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endParaRPr lang="en-US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mỏ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kềm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nhíp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...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VOM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nghịch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đựng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hộp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ngăn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mỏ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3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4321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ct val="0"/>
              </a:spcBef>
              <a:buNone/>
            </a:pPr>
            <a:r>
              <a:rPr lang="en-US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kern="1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kern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2: </a:t>
            </a:r>
            <a:r>
              <a:rPr lang="en-US" kern="1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endParaRPr lang="en-US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VOM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mỏ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mỏ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	</a:t>
            </a:r>
            <a:r>
              <a:rPr lang="en-US" kern="1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kern="1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mỏ</a:t>
            </a:r>
            <a:r>
              <a:rPr lang="en-US" kern="1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kern="1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kern="1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chờ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mỏ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nóng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VOM.</a:t>
            </a:r>
          </a:p>
          <a:p>
            <a:pPr marL="0" lvl="0" indent="0">
              <a:spcBef>
                <a:spcPct val="0"/>
              </a:spcBef>
              <a:buNone/>
            </a:pPr>
            <a:endParaRPr lang="en-US" kern="1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8287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9144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diode, Led.</a:t>
            </a:r>
          </a:p>
          <a:p>
            <a:pPr marL="457200" indent="-457200">
              <a:buFontTx/>
              <a:buChar char="-"/>
            </a:pP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mỏ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nóng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220V AC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1437587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ChangeArrowheads="1"/>
          </p:cNvSpPr>
          <p:nvPr/>
        </p:nvSpPr>
        <p:spPr bwMode="auto">
          <a:xfrm>
            <a:off x="484188" y="9144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81000" y="304800"/>
            <a:ext cx="8610600" cy="649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xong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32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hỏng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dính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diode.</a:t>
            </a:r>
          </a:p>
          <a:p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Đứt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chạm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3538663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2839</TotalTime>
  <Words>869</Words>
  <Application>Microsoft Office PowerPoint</Application>
  <PresentationFormat>On-screen Show (4:3)</PresentationFormat>
  <Paragraphs>157</Paragraphs>
  <Slides>23</Slides>
  <Notes>17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Default Design</vt:lpstr>
      <vt:lpstr>1_Default Design</vt:lpstr>
      <vt:lpstr>Visio</vt:lpstr>
      <vt:lpstr>PowerPoint Presentation</vt:lpstr>
      <vt:lpstr>PowerPoint Presentation</vt:lpstr>
      <vt:lpstr>PowerPoint Presentation</vt:lpstr>
      <vt:lpstr>Kí hiệu DIODE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IV . ĐO KIỂM TRA DIODE :</vt:lpstr>
      <vt:lpstr>PowerPoint Presentation</vt:lpstr>
      <vt:lpstr>PowerPoint Presentation</vt:lpstr>
      <vt:lpstr>PowerPoint Presentation</vt:lpstr>
      <vt:lpstr>Xét bán kỳ dương của nguồn điện vào</vt:lpstr>
      <vt:lpstr>Xét bán kỳ âm của nguồn điện vào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DH KHTN TPHCM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ANTON</dc:creator>
  <cp:lastModifiedBy>VC</cp:lastModifiedBy>
  <cp:revision>227</cp:revision>
  <cp:lastPrinted>2018-04-03T08:45:41Z</cp:lastPrinted>
  <dcterms:created xsi:type="dcterms:W3CDTF">2007-08-11T22:00:13Z</dcterms:created>
  <dcterms:modified xsi:type="dcterms:W3CDTF">2018-04-04T14:39:35Z</dcterms:modified>
</cp:coreProperties>
</file>